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7" r:id="rId4"/>
    <p:sldId id="271" r:id="rId5"/>
    <p:sldId id="272" r:id="rId6"/>
    <p:sldId id="261" r:id="rId7"/>
    <p:sldId id="273" r:id="rId8"/>
    <p:sldId id="269" r:id="rId9"/>
    <p:sldId id="270" r:id="rId10"/>
    <p:sldId id="274" r:id="rId11"/>
    <p:sldId id="275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薛步乐" initials="薛步乐" lastIdx="2" clrIdx="0">
    <p:extLst>
      <p:ext uri="{19B8F6BF-5375-455C-9EA6-DF929625EA0E}">
        <p15:presenceInfo xmlns:p15="http://schemas.microsoft.com/office/powerpoint/2012/main" userId="6f07b51875a516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B8-5FF4-4D7F-8572-FE9518FD6037}" type="datetimeFigureOut">
              <a:rPr lang="zh-CN" altLang="en-US" smtClean="0"/>
              <a:t>2016/8/23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16089-7883-4A11-96D6-FA2F8A5C02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251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6089-7883-4A11-96D6-FA2F8A5C02C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012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6089-7883-4A11-96D6-FA2F8A5C02C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2933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6089-7883-4A11-96D6-FA2F8A5C02C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0455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6089-7883-4A11-96D6-FA2F8A5C02C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5756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6089-7883-4A11-96D6-FA2F8A5C02C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6146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6089-7883-4A11-96D6-FA2F8A5C02C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5431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6089-7883-4A11-96D6-FA2F8A5C02C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4138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EAB-8498-47D4-BB64-A624F27BF48B}" type="datetimeFigureOut">
              <a:rPr lang="zh-CN" altLang="en-US" smtClean="0"/>
              <a:t>2016/8/23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A3AF-6D06-4657-81B2-1619373E3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465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EAB-8498-47D4-BB64-A624F27BF48B}" type="datetimeFigureOut">
              <a:rPr lang="zh-CN" altLang="en-US" smtClean="0"/>
              <a:t>2016/8/23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A3AF-6D06-4657-81B2-1619373E3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552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EAB-8498-47D4-BB64-A624F27BF48B}" type="datetimeFigureOut">
              <a:rPr lang="zh-CN" altLang="en-US" smtClean="0"/>
              <a:t>2016/8/23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A3AF-6D06-4657-81B2-1619373E3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974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887536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EAB-8498-47D4-BB64-A624F27BF48B}" type="datetimeFigureOut">
              <a:rPr lang="zh-CN" altLang="en-US" smtClean="0"/>
              <a:t>2016/8/23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A3AF-6D06-4657-81B2-1619373E3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864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EAB-8498-47D4-BB64-A624F27BF48B}" type="datetimeFigureOut">
              <a:rPr lang="zh-CN" altLang="en-US" smtClean="0"/>
              <a:t>2016/8/23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A3AF-6D06-4657-81B2-1619373E3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847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EAB-8498-47D4-BB64-A624F27BF48B}" type="datetimeFigureOut">
              <a:rPr lang="zh-CN" altLang="en-US" smtClean="0"/>
              <a:t>2016/8/23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A3AF-6D06-4657-81B2-1619373E3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621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EAB-8498-47D4-BB64-A624F27BF48B}" type="datetimeFigureOut">
              <a:rPr lang="zh-CN" altLang="en-US" smtClean="0"/>
              <a:t>2016/8/23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A3AF-6D06-4657-81B2-1619373E3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12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EAB-8498-47D4-BB64-A624F27BF48B}" type="datetimeFigureOut">
              <a:rPr lang="zh-CN" altLang="en-US" smtClean="0"/>
              <a:t>2016/8/23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A3AF-6D06-4657-81B2-1619373E3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645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EAB-8498-47D4-BB64-A624F27BF48B}" type="datetimeFigureOut">
              <a:rPr lang="zh-CN" altLang="en-US" smtClean="0"/>
              <a:t>2016/8/23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A3AF-6D06-4657-81B2-1619373E3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6174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EAB-8498-47D4-BB64-A624F27BF48B}" type="datetimeFigureOut">
              <a:rPr lang="zh-CN" altLang="en-US" smtClean="0"/>
              <a:t>2016/8/23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A3AF-6D06-4657-81B2-1619373E3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361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AEAB-8498-47D4-BB64-A624F27BF48B}" type="datetimeFigureOut">
              <a:rPr lang="zh-CN" altLang="en-US" smtClean="0"/>
              <a:t>2016/8/23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A3AF-6D06-4657-81B2-1619373E3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82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AAEAB-8498-47D4-BB64-A624F27BF48B}" type="datetimeFigureOut">
              <a:rPr lang="zh-CN" altLang="en-US" smtClean="0"/>
              <a:t>2016/8/23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9A3AF-6D06-4657-81B2-1619373E3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989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5"/>
          <p:cNvSpPr>
            <a:spLocks noChangeArrowheads="1"/>
          </p:cNvSpPr>
          <p:nvPr/>
        </p:nvSpPr>
        <p:spPr bwMode="auto">
          <a:xfrm>
            <a:off x="-11113" y="1012825"/>
            <a:ext cx="11676063" cy="4964113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C00000"/>
              </a:solidFill>
            </a:endParaRPr>
          </a:p>
        </p:txBody>
      </p:sp>
      <p:sp>
        <p:nvSpPr>
          <p:cNvPr id="28" name="TextBox 3"/>
          <p:cNvSpPr txBox="1">
            <a:spLocks noChangeArrowheads="1"/>
          </p:cNvSpPr>
          <p:nvPr/>
        </p:nvSpPr>
        <p:spPr bwMode="auto">
          <a:xfrm>
            <a:off x="-1" y="2397244"/>
            <a:ext cx="10577015" cy="137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5000"/>
              </a:lnSpc>
              <a:defRPr/>
            </a:pPr>
            <a:r>
              <a:rPr lang="zh-CN" altLang="en-US" sz="3600" b="1" spc="-1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教职工因</a:t>
            </a:r>
            <a:r>
              <a:rPr lang="zh-CN" altLang="en-US" sz="3600" b="1" spc="-1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公出访申请</a:t>
            </a:r>
            <a:r>
              <a:rPr lang="zh-CN" altLang="en-US" sz="3600" b="1" spc="-1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使用说明</a:t>
            </a:r>
            <a:endParaRPr lang="en-US" altLang="zh-CN" sz="3600" b="1" spc="-1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ts val="5000"/>
              </a:lnSpc>
              <a:buFont typeface="Arial" charset="0"/>
              <a:buNone/>
              <a:defRPr/>
            </a:pPr>
            <a:r>
              <a:rPr lang="en-US" altLang="zh-CN" sz="3600" b="1" spc="-150" dirty="0" smtClean="0">
                <a:solidFill>
                  <a:schemeClr val="bg1"/>
                </a:solidFill>
                <a:latin typeface="+mj-ea"/>
                <a:ea typeface="+mj-ea"/>
              </a:rPr>
              <a:t>                               </a:t>
            </a:r>
            <a:endParaRPr lang="en-US" altLang="zh-CN" sz="2800" b="1" spc="-150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8592545" y="4397405"/>
            <a:ext cx="307240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  <a:defRPr/>
            </a:pP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同济大学</a:t>
            </a:r>
            <a:endParaRPr lang="en-US" altLang="zh-CN" sz="28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buFont typeface="Arial" charset="0"/>
              <a:buNone/>
              <a:defRPr/>
            </a:pP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校长办公室</a:t>
            </a:r>
            <a:endParaRPr lang="en-US" altLang="zh-CN" sz="28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buFont typeface="Arial" charset="0"/>
              <a:buNone/>
              <a:defRPr/>
            </a:pP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外事办公室</a:t>
            </a:r>
            <a:endParaRPr lang="en-US" altLang="zh-CN" sz="28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9" name="图片 27" descr="logo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2213" y="6122988"/>
            <a:ext cx="47942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5839211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1"/>
          <p:cNvSpPr>
            <a:spLocks noChangeArrowheads="1"/>
          </p:cNvSpPr>
          <p:nvPr/>
        </p:nvSpPr>
        <p:spPr bwMode="auto">
          <a:xfrm>
            <a:off x="11128375" y="577850"/>
            <a:ext cx="260350" cy="261938"/>
          </a:xfrm>
          <a:prstGeom prst="rect">
            <a:avLst/>
          </a:prstGeom>
          <a:solidFill>
            <a:srgbClr val="E72A2E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1" name="矩形 11"/>
          <p:cNvSpPr>
            <a:spLocks noChangeArrowheads="1"/>
          </p:cNvSpPr>
          <p:nvPr/>
        </p:nvSpPr>
        <p:spPr bwMode="auto">
          <a:xfrm>
            <a:off x="10764838" y="577850"/>
            <a:ext cx="260350" cy="261938"/>
          </a:xfrm>
          <a:prstGeom prst="rect">
            <a:avLst/>
          </a:prstGeom>
          <a:solidFill>
            <a:srgbClr val="E72A2E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2" name="矩形 12"/>
          <p:cNvSpPr>
            <a:spLocks noChangeArrowheads="1"/>
          </p:cNvSpPr>
          <p:nvPr/>
        </p:nvSpPr>
        <p:spPr bwMode="auto">
          <a:xfrm>
            <a:off x="10401300" y="577850"/>
            <a:ext cx="261938" cy="261938"/>
          </a:xfrm>
          <a:prstGeom prst="rect">
            <a:avLst/>
          </a:prstGeom>
          <a:solidFill>
            <a:srgbClr val="E72A2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3" name="矩形 13"/>
          <p:cNvSpPr>
            <a:spLocks noChangeArrowheads="1"/>
          </p:cNvSpPr>
          <p:nvPr/>
        </p:nvSpPr>
        <p:spPr bwMode="auto">
          <a:xfrm>
            <a:off x="10039350" y="577850"/>
            <a:ext cx="260350" cy="261938"/>
          </a:xfrm>
          <a:prstGeom prst="rect">
            <a:avLst/>
          </a:prstGeom>
          <a:solidFill>
            <a:srgbClr val="4B4B4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4" name="矩形 46"/>
          <p:cNvSpPr>
            <a:spLocks noChangeArrowheads="1"/>
          </p:cNvSpPr>
          <p:nvPr/>
        </p:nvSpPr>
        <p:spPr bwMode="auto">
          <a:xfrm>
            <a:off x="0" y="6634163"/>
            <a:ext cx="12192000" cy="223837"/>
          </a:xfrm>
          <a:prstGeom prst="rect">
            <a:avLst/>
          </a:prstGeom>
          <a:solidFill>
            <a:srgbClr val="E72A2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pic>
        <p:nvPicPr>
          <p:cNvPr id="2055" name="图片 27" descr="logo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488" y="485775"/>
            <a:ext cx="4794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58869" y="104103"/>
            <a:ext cx="73042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068388" eaLnBrk="0" hangingPunct="0">
              <a:defRPr/>
            </a:pPr>
            <a:r>
              <a:rPr lang="zh-CN" altLang="en-US" sz="3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ahoma" pitchFamily="34" charset="0"/>
              </a:rPr>
              <a:t>教职工因公出访流程</a:t>
            </a:r>
            <a:endParaRPr lang="en-US" altLang="zh-CN" sz="3000" b="1" dirty="0">
              <a:latin typeface="微软雅黑" panose="020B0503020204020204" pitchFamily="34" charset="-122"/>
              <a:ea typeface="微软雅黑" panose="020B0503020204020204" pitchFamily="34" charset="-122"/>
              <a:cs typeface="Tahoma" pitchFamily="34" charset="0"/>
            </a:endParaRPr>
          </a:p>
        </p:txBody>
      </p:sp>
      <p:cxnSp>
        <p:nvCxnSpPr>
          <p:cNvPr id="18" name="直接连接符 17"/>
          <p:cNvCxnSpPr/>
          <p:nvPr/>
        </p:nvCxnSpPr>
        <p:spPr bwMode="auto">
          <a:xfrm>
            <a:off x="113388" y="705831"/>
            <a:ext cx="2667000" cy="1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87713" y="921871"/>
            <a:ext cx="192349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710686" y="2149580"/>
            <a:ext cx="5427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、申请人申请时，提交给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部门秘书，由部门秘书视情况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转给部门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行政及党务领导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审批，或转给校领导审批，或提交其他部门审核。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7709" y="1013946"/>
            <a:ext cx="4952381" cy="2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41206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1"/>
          <p:cNvSpPr>
            <a:spLocks noChangeArrowheads="1"/>
          </p:cNvSpPr>
          <p:nvPr/>
        </p:nvSpPr>
        <p:spPr bwMode="auto">
          <a:xfrm>
            <a:off x="11128375" y="577850"/>
            <a:ext cx="260350" cy="261938"/>
          </a:xfrm>
          <a:prstGeom prst="rect">
            <a:avLst/>
          </a:prstGeom>
          <a:solidFill>
            <a:srgbClr val="E72A2E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1" name="矩形 11"/>
          <p:cNvSpPr>
            <a:spLocks noChangeArrowheads="1"/>
          </p:cNvSpPr>
          <p:nvPr/>
        </p:nvSpPr>
        <p:spPr bwMode="auto">
          <a:xfrm>
            <a:off x="10764838" y="577850"/>
            <a:ext cx="260350" cy="261938"/>
          </a:xfrm>
          <a:prstGeom prst="rect">
            <a:avLst/>
          </a:prstGeom>
          <a:solidFill>
            <a:srgbClr val="E72A2E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2" name="矩形 12"/>
          <p:cNvSpPr>
            <a:spLocks noChangeArrowheads="1"/>
          </p:cNvSpPr>
          <p:nvPr/>
        </p:nvSpPr>
        <p:spPr bwMode="auto">
          <a:xfrm>
            <a:off x="10401300" y="577850"/>
            <a:ext cx="261938" cy="261938"/>
          </a:xfrm>
          <a:prstGeom prst="rect">
            <a:avLst/>
          </a:prstGeom>
          <a:solidFill>
            <a:srgbClr val="E72A2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3" name="矩形 13"/>
          <p:cNvSpPr>
            <a:spLocks noChangeArrowheads="1"/>
          </p:cNvSpPr>
          <p:nvPr/>
        </p:nvSpPr>
        <p:spPr bwMode="auto">
          <a:xfrm>
            <a:off x="10039350" y="577850"/>
            <a:ext cx="260350" cy="261938"/>
          </a:xfrm>
          <a:prstGeom prst="rect">
            <a:avLst/>
          </a:prstGeom>
          <a:solidFill>
            <a:srgbClr val="4B4B4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4" name="矩形 46"/>
          <p:cNvSpPr>
            <a:spLocks noChangeArrowheads="1"/>
          </p:cNvSpPr>
          <p:nvPr/>
        </p:nvSpPr>
        <p:spPr bwMode="auto">
          <a:xfrm>
            <a:off x="0" y="6634163"/>
            <a:ext cx="12192000" cy="223837"/>
          </a:xfrm>
          <a:prstGeom prst="rect">
            <a:avLst/>
          </a:prstGeom>
          <a:solidFill>
            <a:srgbClr val="E72A2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pic>
        <p:nvPicPr>
          <p:cNvPr id="2055" name="图片 27" descr="logo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488" y="485775"/>
            <a:ext cx="4794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58869" y="104103"/>
            <a:ext cx="73042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068388" eaLnBrk="0" hangingPunct="0">
              <a:defRPr/>
            </a:pPr>
            <a:r>
              <a:rPr lang="zh-CN" altLang="en-US" sz="3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ahoma" pitchFamily="34" charset="0"/>
              </a:rPr>
              <a:t>教职工因公出访流程</a:t>
            </a:r>
            <a:endParaRPr lang="en-US" altLang="zh-CN" sz="3000" b="1" dirty="0">
              <a:latin typeface="微软雅黑" panose="020B0503020204020204" pitchFamily="34" charset="-122"/>
              <a:ea typeface="微软雅黑" panose="020B0503020204020204" pitchFamily="34" charset="-122"/>
              <a:cs typeface="Tahoma" pitchFamily="34" charset="0"/>
            </a:endParaRPr>
          </a:p>
        </p:txBody>
      </p:sp>
      <p:cxnSp>
        <p:nvCxnSpPr>
          <p:cNvPr id="18" name="直接连接符 17"/>
          <p:cNvCxnSpPr/>
          <p:nvPr/>
        </p:nvCxnSpPr>
        <p:spPr bwMode="auto">
          <a:xfrm>
            <a:off x="113388" y="705831"/>
            <a:ext cx="2667000" cy="1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87713" y="921871"/>
            <a:ext cx="192349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710686" y="2149580"/>
            <a:ext cx="5427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、流程办结后，在流程表单的右上方，可以通过“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打印行程表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按钮进行打印自己的行程表。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8008" y="3964467"/>
            <a:ext cx="10361905" cy="2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54895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1"/>
          <p:cNvSpPr>
            <a:spLocks noChangeArrowheads="1"/>
          </p:cNvSpPr>
          <p:nvPr/>
        </p:nvSpPr>
        <p:spPr bwMode="auto">
          <a:xfrm>
            <a:off x="11128375" y="577850"/>
            <a:ext cx="260350" cy="261938"/>
          </a:xfrm>
          <a:prstGeom prst="rect">
            <a:avLst/>
          </a:prstGeom>
          <a:solidFill>
            <a:srgbClr val="E72A2E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1" name="矩形 11"/>
          <p:cNvSpPr>
            <a:spLocks noChangeArrowheads="1"/>
          </p:cNvSpPr>
          <p:nvPr/>
        </p:nvSpPr>
        <p:spPr bwMode="auto">
          <a:xfrm>
            <a:off x="10764838" y="577850"/>
            <a:ext cx="260350" cy="261938"/>
          </a:xfrm>
          <a:prstGeom prst="rect">
            <a:avLst/>
          </a:prstGeom>
          <a:solidFill>
            <a:srgbClr val="E72A2E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2" name="矩形 12"/>
          <p:cNvSpPr>
            <a:spLocks noChangeArrowheads="1"/>
          </p:cNvSpPr>
          <p:nvPr/>
        </p:nvSpPr>
        <p:spPr bwMode="auto">
          <a:xfrm>
            <a:off x="10401300" y="577850"/>
            <a:ext cx="261938" cy="261938"/>
          </a:xfrm>
          <a:prstGeom prst="rect">
            <a:avLst/>
          </a:prstGeom>
          <a:solidFill>
            <a:srgbClr val="E72A2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3" name="矩形 13"/>
          <p:cNvSpPr>
            <a:spLocks noChangeArrowheads="1"/>
          </p:cNvSpPr>
          <p:nvPr/>
        </p:nvSpPr>
        <p:spPr bwMode="auto">
          <a:xfrm>
            <a:off x="10039350" y="577850"/>
            <a:ext cx="260350" cy="261938"/>
          </a:xfrm>
          <a:prstGeom prst="rect">
            <a:avLst/>
          </a:prstGeom>
          <a:solidFill>
            <a:srgbClr val="4B4B4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4" name="矩形 46"/>
          <p:cNvSpPr>
            <a:spLocks noChangeArrowheads="1"/>
          </p:cNvSpPr>
          <p:nvPr/>
        </p:nvSpPr>
        <p:spPr bwMode="auto">
          <a:xfrm>
            <a:off x="0" y="6634163"/>
            <a:ext cx="12192000" cy="223837"/>
          </a:xfrm>
          <a:prstGeom prst="rect">
            <a:avLst/>
          </a:prstGeom>
          <a:solidFill>
            <a:srgbClr val="E72A2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pic>
        <p:nvPicPr>
          <p:cNvPr id="2055" name="图片 27" descr="logo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488" y="485775"/>
            <a:ext cx="4794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427038" y="969963"/>
            <a:ext cx="294798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68388" eaLnBrk="0" hangingPunct="0">
              <a:buFont typeface="Arial" charset="0"/>
              <a:buNone/>
              <a:defRPr/>
            </a:pPr>
            <a:r>
              <a:rPr lang="zh-CN" altLang="en-US" sz="3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ahoma" pitchFamily="34" charset="0"/>
              </a:rPr>
              <a:t>说明</a:t>
            </a:r>
            <a:endParaRPr lang="en-US" altLang="zh-CN" sz="3400" b="1" dirty="0">
              <a:latin typeface="微软雅黑" panose="020B0503020204020204" pitchFamily="34" charset="-122"/>
              <a:ea typeface="微软雅黑" panose="020B0503020204020204" pitchFamily="34" charset="-122"/>
              <a:cs typeface="Tahoma" pitchFamily="34" charset="0"/>
            </a:endParaRPr>
          </a:p>
        </p:txBody>
      </p:sp>
      <p:cxnSp>
        <p:nvCxnSpPr>
          <p:cNvPr id="18" name="直接连接符 17"/>
          <p:cNvCxnSpPr/>
          <p:nvPr/>
        </p:nvCxnSpPr>
        <p:spPr bwMode="auto">
          <a:xfrm>
            <a:off x="620713" y="1611313"/>
            <a:ext cx="2667000" cy="1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文本框 3"/>
          <p:cNvSpPr txBox="1"/>
          <p:nvPr/>
        </p:nvSpPr>
        <p:spPr>
          <a:xfrm>
            <a:off x="2552132" y="2767480"/>
            <a:ext cx="73697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教职工因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公出访是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大多数教职工均会发生并申请的事项。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经校办和外办努力，现将线下流程进行梳理并固化。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本手册主要用于指导如何在协同办公系统中申请教职工因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公出访事项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6989186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1"/>
          <p:cNvSpPr>
            <a:spLocks noChangeArrowheads="1"/>
          </p:cNvSpPr>
          <p:nvPr/>
        </p:nvSpPr>
        <p:spPr bwMode="auto">
          <a:xfrm>
            <a:off x="11128375" y="577850"/>
            <a:ext cx="260350" cy="261938"/>
          </a:xfrm>
          <a:prstGeom prst="rect">
            <a:avLst/>
          </a:prstGeom>
          <a:solidFill>
            <a:srgbClr val="E72A2E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1" name="矩形 11"/>
          <p:cNvSpPr>
            <a:spLocks noChangeArrowheads="1"/>
          </p:cNvSpPr>
          <p:nvPr/>
        </p:nvSpPr>
        <p:spPr bwMode="auto">
          <a:xfrm>
            <a:off x="10764838" y="577850"/>
            <a:ext cx="260350" cy="261938"/>
          </a:xfrm>
          <a:prstGeom prst="rect">
            <a:avLst/>
          </a:prstGeom>
          <a:solidFill>
            <a:srgbClr val="E72A2E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2" name="矩形 12"/>
          <p:cNvSpPr>
            <a:spLocks noChangeArrowheads="1"/>
          </p:cNvSpPr>
          <p:nvPr/>
        </p:nvSpPr>
        <p:spPr bwMode="auto">
          <a:xfrm>
            <a:off x="10401300" y="577850"/>
            <a:ext cx="261938" cy="261938"/>
          </a:xfrm>
          <a:prstGeom prst="rect">
            <a:avLst/>
          </a:prstGeom>
          <a:solidFill>
            <a:srgbClr val="E72A2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3" name="矩形 13"/>
          <p:cNvSpPr>
            <a:spLocks noChangeArrowheads="1"/>
          </p:cNvSpPr>
          <p:nvPr/>
        </p:nvSpPr>
        <p:spPr bwMode="auto">
          <a:xfrm>
            <a:off x="10039350" y="577850"/>
            <a:ext cx="260350" cy="261938"/>
          </a:xfrm>
          <a:prstGeom prst="rect">
            <a:avLst/>
          </a:prstGeom>
          <a:solidFill>
            <a:srgbClr val="4B4B4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4" name="矩形 46"/>
          <p:cNvSpPr>
            <a:spLocks noChangeArrowheads="1"/>
          </p:cNvSpPr>
          <p:nvPr/>
        </p:nvSpPr>
        <p:spPr bwMode="auto">
          <a:xfrm>
            <a:off x="0" y="6634163"/>
            <a:ext cx="12192000" cy="223837"/>
          </a:xfrm>
          <a:prstGeom prst="rect">
            <a:avLst/>
          </a:prstGeom>
          <a:solidFill>
            <a:srgbClr val="E72A2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pic>
        <p:nvPicPr>
          <p:cNvPr id="2055" name="图片 27" descr="logo1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488" y="485775"/>
            <a:ext cx="4794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427038" y="969963"/>
            <a:ext cx="294798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68388" eaLnBrk="0" hangingPunct="0">
              <a:buFont typeface="Arial" charset="0"/>
              <a:buNone/>
              <a:defRPr/>
            </a:pPr>
            <a:r>
              <a:rPr lang="zh-CN" altLang="en-US" sz="3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ahoma" pitchFamily="34" charset="0"/>
              </a:rPr>
              <a:t>总体流程图</a:t>
            </a:r>
            <a:endParaRPr lang="en-US" altLang="zh-CN" sz="3400" b="1" dirty="0">
              <a:latin typeface="微软雅黑" panose="020B0503020204020204" pitchFamily="34" charset="-122"/>
              <a:ea typeface="微软雅黑" panose="020B0503020204020204" pitchFamily="34" charset="-122"/>
              <a:cs typeface="Tahoma" pitchFamily="34" charset="0"/>
            </a:endParaRPr>
          </a:p>
        </p:txBody>
      </p:sp>
      <p:cxnSp>
        <p:nvCxnSpPr>
          <p:cNvPr id="18" name="直接连接符 17"/>
          <p:cNvCxnSpPr/>
          <p:nvPr/>
        </p:nvCxnSpPr>
        <p:spPr bwMode="auto">
          <a:xfrm>
            <a:off x="620713" y="1611313"/>
            <a:ext cx="2667000" cy="1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87713" y="921871"/>
            <a:ext cx="192349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806181"/>
              </p:ext>
            </p:extLst>
          </p:nvPr>
        </p:nvGraphicFramePr>
        <p:xfrm>
          <a:off x="2749352" y="1958023"/>
          <a:ext cx="8613775" cy="427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Visio" r:id="rId5" imgW="10578065" imgH="5260638" progId="Visio.Drawing.11">
                  <p:embed/>
                </p:oleObj>
              </mc:Choice>
              <mc:Fallback>
                <p:oleObj name="Visio" r:id="rId5" imgW="10578065" imgH="5260638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352" y="1958023"/>
                        <a:ext cx="8613775" cy="4279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31506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5"/>
          <p:cNvSpPr>
            <a:spLocks noChangeArrowheads="1"/>
          </p:cNvSpPr>
          <p:nvPr/>
        </p:nvSpPr>
        <p:spPr bwMode="auto">
          <a:xfrm>
            <a:off x="0" y="1946275"/>
            <a:ext cx="11676063" cy="379095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9219" name="文本框 11"/>
          <p:cNvSpPr>
            <a:spLocks noChangeArrowheads="1"/>
          </p:cNvSpPr>
          <p:nvPr/>
        </p:nvSpPr>
        <p:spPr bwMode="auto">
          <a:xfrm>
            <a:off x="688975" y="2125663"/>
            <a:ext cx="7316426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US" altLang="zh-CN" sz="5400" b="1" dirty="0" smtClean="0">
                <a:solidFill>
                  <a:srgbClr val="F4F4F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egoe UI" pitchFamily="34" charset="0"/>
              </a:rPr>
              <a:t>STEP ONE</a:t>
            </a:r>
          </a:p>
          <a:p>
            <a:pPr>
              <a:buFont typeface="Arial" charset="0"/>
              <a:buNone/>
              <a:defRPr/>
            </a:pPr>
            <a:endParaRPr lang="en-US" altLang="zh-CN" sz="5400" b="1" dirty="0">
              <a:solidFill>
                <a:srgbClr val="F4F4F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egoe UI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zh-CN" altLang="en-US" sz="3000" b="1" dirty="0" smtClean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  <a:sym typeface="Segoe UI" pitchFamily="34" charset="0"/>
              </a:rPr>
              <a:t>                                       团组号申请流程</a:t>
            </a:r>
            <a:endParaRPr lang="en-US" altLang="zh-CN" sz="30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egoe UI" pitchFamily="34" charset="0"/>
            </a:endParaRPr>
          </a:p>
        </p:txBody>
      </p:sp>
      <p:grpSp>
        <p:nvGrpSpPr>
          <p:cNvPr id="4100" name="组合 15"/>
          <p:cNvGrpSpPr>
            <a:grpSpLocks/>
          </p:cNvGrpSpPr>
          <p:nvPr/>
        </p:nvGrpSpPr>
        <p:grpSpPr bwMode="auto">
          <a:xfrm>
            <a:off x="6815138" y="4748213"/>
            <a:ext cx="4243387" cy="1219200"/>
            <a:chOff x="0" y="0"/>
            <a:chExt cx="4242816" cy="1219200"/>
          </a:xfrm>
        </p:grpSpPr>
        <p:sp>
          <p:nvSpPr>
            <p:cNvPr id="4109" name="等腰三角形 12"/>
            <p:cNvSpPr>
              <a:spLocks noChangeArrowheads="1"/>
            </p:cNvSpPr>
            <p:nvPr/>
          </p:nvSpPr>
          <p:spPr bwMode="auto">
            <a:xfrm>
              <a:off x="0" y="0"/>
              <a:ext cx="1414272" cy="121920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4110" name="等腰三角形 13"/>
            <p:cNvSpPr>
              <a:spLocks noChangeArrowheads="1"/>
            </p:cNvSpPr>
            <p:nvPr/>
          </p:nvSpPr>
          <p:spPr bwMode="auto">
            <a:xfrm>
              <a:off x="1414272" y="0"/>
              <a:ext cx="1414272" cy="121920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4111" name="等腰三角形 14"/>
            <p:cNvSpPr>
              <a:spLocks noChangeArrowheads="1"/>
            </p:cNvSpPr>
            <p:nvPr/>
          </p:nvSpPr>
          <p:spPr bwMode="auto">
            <a:xfrm>
              <a:off x="2828544" y="0"/>
              <a:ext cx="1414272" cy="121920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grpSp>
        <p:nvGrpSpPr>
          <p:cNvPr id="4101" name="组合 121"/>
          <p:cNvGrpSpPr>
            <a:grpSpLocks/>
          </p:cNvGrpSpPr>
          <p:nvPr/>
        </p:nvGrpSpPr>
        <p:grpSpPr bwMode="auto">
          <a:xfrm>
            <a:off x="6815138" y="5005388"/>
            <a:ext cx="4243387" cy="1219200"/>
            <a:chOff x="0" y="0"/>
            <a:chExt cx="4242816" cy="1219200"/>
          </a:xfrm>
        </p:grpSpPr>
        <p:sp>
          <p:nvSpPr>
            <p:cNvPr id="4106" name="等腰三角形 122"/>
            <p:cNvSpPr>
              <a:spLocks noChangeArrowheads="1"/>
            </p:cNvSpPr>
            <p:nvPr/>
          </p:nvSpPr>
          <p:spPr bwMode="auto">
            <a:xfrm>
              <a:off x="0" y="0"/>
              <a:ext cx="1414272" cy="121920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4107" name="等腰三角形 123"/>
            <p:cNvSpPr>
              <a:spLocks noChangeArrowheads="1"/>
            </p:cNvSpPr>
            <p:nvPr/>
          </p:nvSpPr>
          <p:spPr bwMode="auto">
            <a:xfrm>
              <a:off x="1414272" y="0"/>
              <a:ext cx="1414272" cy="121920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4108" name="等腰三角形 124"/>
            <p:cNvSpPr>
              <a:spLocks noChangeArrowheads="1"/>
            </p:cNvSpPr>
            <p:nvPr/>
          </p:nvSpPr>
          <p:spPr bwMode="auto">
            <a:xfrm>
              <a:off x="2828544" y="0"/>
              <a:ext cx="1414272" cy="121920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grpSp>
        <p:nvGrpSpPr>
          <p:cNvPr id="4102" name="组合 125"/>
          <p:cNvGrpSpPr>
            <a:grpSpLocks/>
          </p:cNvGrpSpPr>
          <p:nvPr/>
        </p:nvGrpSpPr>
        <p:grpSpPr bwMode="auto">
          <a:xfrm>
            <a:off x="6815138" y="5260975"/>
            <a:ext cx="4243387" cy="1219200"/>
            <a:chOff x="0" y="0"/>
            <a:chExt cx="4242816" cy="1219200"/>
          </a:xfrm>
        </p:grpSpPr>
        <p:sp>
          <p:nvSpPr>
            <p:cNvPr id="4103" name="等腰三角形 126"/>
            <p:cNvSpPr>
              <a:spLocks noChangeArrowheads="1"/>
            </p:cNvSpPr>
            <p:nvPr/>
          </p:nvSpPr>
          <p:spPr bwMode="auto">
            <a:xfrm>
              <a:off x="0" y="0"/>
              <a:ext cx="1414272" cy="121920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4104" name="等腰三角形 127"/>
            <p:cNvSpPr>
              <a:spLocks noChangeArrowheads="1"/>
            </p:cNvSpPr>
            <p:nvPr/>
          </p:nvSpPr>
          <p:spPr bwMode="auto">
            <a:xfrm>
              <a:off x="1414272" y="0"/>
              <a:ext cx="1414272" cy="121920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4105" name="等腰三角形 128"/>
            <p:cNvSpPr>
              <a:spLocks noChangeArrowheads="1"/>
            </p:cNvSpPr>
            <p:nvPr/>
          </p:nvSpPr>
          <p:spPr bwMode="auto">
            <a:xfrm>
              <a:off x="2828544" y="0"/>
              <a:ext cx="1414272" cy="121920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0186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81340"/>
            <a:ext cx="7341476" cy="1752031"/>
          </a:xfrm>
          <a:prstGeom prst="rect">
            <a:avLst/>
          </a:prstGeom>
        </p:spPr>
      </p:pic>
      <p:sp>
        <p:nvSpPr>
          <p:cNvPr id="2050" name="矩形 1"/>
          <p:cNvSpPr>
            <a:spLocks noChangeArrowheads="1"/>
          </p:cNvSpPr>
          <p:nvPr/>
        </p:nvSpPr>
        <p:spPr bwMode="auto">
          <a:xfrm>
            <a:off x="11128375" y="577850"/>
            <a:ext cx="260350" cy="261938"/>
          </a:xfrm>
          <a:prstGeom prst="rect">
            <a:avLst/>
          </a:prstGeom>
          <a:solidFill>
            <a:srgbClr val="E72A2E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1" name="矩形 11"/>
          <p:cNvSpPr>
            <a:spLocks noChangeArrowheads="1"/>
          </p:cNvSpPr>
          <p:nvPr/>
        </p:nvSpPr>
        <p:spPr bwMode="auto">
          <a:xfrm>
            <a:off x="10764838" y="577850"/>
            <a:ext cx="260350" cy="261938"/>
          </a:xfrm>
          <a:prstGeom prst="rect">
            <a:avLst/>
          </a:prstGeom>
          <a:solidFill>
            <a:srgbClr val="E72A2E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2" name="矩形 12"/>
          <p:cNvSpPr>
            <a:spLocks noChangeArrowheads="1"/>
          </p:cNvSpPr>
          <p:nvPr/>
        </p:nvSpPr>
        <p:spPr bwMode="auto">
          <a:xfrm>
            <a:off x="10401300" y="577850"/>
            <a:ext cx="261938" cy="261938"/>
          </a:xfrm>
          <a:prstGeom prst="rect">
            <a:avLst/>
          </a:prstGeom>
          <a:solidFill>
            <a:srgbClr val="E72A2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3" name="矩形 13"/>
          <p:cNvSpPr>
            <a:spLocks noChangeArrowheads="1"/>
          </p:cNvSpPr>
          <p:nvPr/>
        </p:nvSpPr>
        <p:spPr bwMode="auto">
          <a:xfrm>
            <a:off x="10039350" y="577850"/>
            <a:ext cx="260350" cy="261938"/>
          </a:xfrm>
          <a:prstGeom prst="rect">
            <a:avLst/>
          </a:prstGeom>
          <a:solidFill>
            <a:srgbClr val="4B4B4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4" name="矩形 46"/>
          <p:cNvSpPr>
            <a:spLocks noChangeArrowheads="1"/>
          </p:cNvSpPr>
          <p:nvPr/>
        </p:nvSpPr>
        <p:spPr bwMode="auto">
          <a:xfrm>
            <a:off x="0" y="6634163"/>
            <a:ext cx="12192000" cy="223837"/>
          </a:xfrm>
          <a:prstGeom prst="rect">
            <a:avLst/>
          </a:prstGeom>
          <a:solidFill>
            <a:srgbClr val="E72A2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pic>
        <p:nvPicPr>
          <p:cNvPr id="2055" name="图片 27" descr="logo1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488" y="485775"/>
            <a:ext cx="4794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427038" y="969963"/>
            <a:ext cx="463628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068388" eaLnBrk="0" hangingPunct="0">
              <a:buFont typeface="Arial" charset="0"/>
              <a:buNone/>
              <a:defRPr/>
            </a:pPr>
            <a:r>
              <a:rPr lang="zh-CN" altLang="en-US" sz="3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ahoma" pitchFamily="34" charset="0"/>
              </a:rPr>
              <a:t>团组号申请流程</a:t>
            </a:r>
            <a:endParaRPr lang="en-US" altLang="zh-CN" sz="3000" b="1" dirty="0">
              <a:latin typeface="微软雅黑" panose="020B0503020204020204" pitchFamily="34" charset="-122"/>
              <a:ea typeface="微软雅黑" panose="020B0503020204020204" pitchFamily="34" charset="-122"/>
              <a:cs typeface="Tahoma" pitchFamily="34" charset="0"/>
            </a:endParaRPr>
          </a:p>
        </p:txBody>
      </p:sp>
      <p:cxnSp>
        <p:nvCxnSpPr>
          <p:cNvPr id="18" name="直接连接符 17"/>
          <p:cNvCxnSpPr/>
          <p:nvPr/>
        </p:nvCxnSpPr>
        <p:spPr bwMode="auto">
          <a:xfrm>
            <a:off x="504454" y="1611313"/>
            <a:ext cx="3227070" cy="1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1476" y="37805"/>
            <a:ext cx="4658437" cy="682019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137872" y="2726143"/>
            <a:ext cx="1064526" cy="85895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12078" y="2690974"/>
            <a:ext cx="1064526" cy="85895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957088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1"/>
          <p:cNvSpPr>
            <a:spLocks noChangeArrowheads="1"/>
          </p:cNvSpPr>
          <p:nvPr/>
        </p:nvSpPr>
        <p:spPr bwMode="auto">
          <a:xfrm>
            <a:off x="11128375" y="577850"/>
            <a:ext cx="260350" cy="261938"/>
          </a:xfrm>
          <a:prstGeom prst="rect">
            <a:avLst/>
          </a:prstGeom>
          <a:solidFill>
            <a:srgbClr val="E72A2E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5123" name="矩形 11"/>
          <p:cNvSpPr>
            <a:spLocks noChangeArrowheads="1"/>
          </p:cNvSpPr>
          <p:nvPr/>
        </p:nvSpPr>
        <p:spPr bwMode="auto">
          <a:xfrm>
            <a:off x="10764838" y="577850"/>
            <a:ext cx="260350" cy="261938"/>
          </a:xfrm>
          <a:prstGeom prst="rect">
            <a:avLst/>
          </a:prstGeom>
          <a:solidFill>
            <a:srgbClr val="E72A2E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5124" name="矩形 12"/>
          <p:cNvSpPr>
            <a:spLocks noChangeArrowheads="1"/>
          </p:cNvSpPr>
          <p:nvPr/>
        </p:nvSpPr>
        <p:spPr bwMode="auto">
          <a:xfrm>
            <a:off x="10401300" y="577850"/>
            <a:ext cx="261938" cy="261938"/>
          </a:xfrm>
          <a:prstGeom prst="rect">
            <a:avLst/>
          </a:prstGeom>
          <a:solidFill>
            <a:srgbClr val="E72A2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5125" name="矩形 13"/>
          <p:cNvSpPr>
            <a:spLocks noChangeArrowheads="1"/>
          </p:cNvSpPr>
          <p:nvPr/>
        </p:nvSpPr>
        <p:spPr bwMode="auto">
          <a:xfrm>
            <a:off x="10039350" y="577850"/>
            <a:ext cx="260350" cy="261938"/>
          </a:xfrm>
          <a:prstGeom prst="rect">
            <a:avLst/>
          </a:prstGeom>
          <a:solidFill>
            <a:srgbClr val="4B4B4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5126" name="矩形 46"/>
          <p:cNvSpPr>
            <a:spLocks noChangeArrowheads="1"/>
          </p:cNvSpPr>
          <p:nvPr/>
        </p:nvSpPr>
        <p:spPr bwMode="auto">
          <a:xfrm>
            <a:off x="0" y="6634163"/>
            <a:ext cx="12192000" cy="223837"/>
          </a:xfrm>
          <a:prstGeom prst="rect">
            <a:avLst/>
          </a:prstGeom>
          <a:solidFill>
            <a:srgbClr val="E72A2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pic>
        <p:nvPicPr>
          <p:cNvPr id="5127" name="图片 27" descr="logo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488" y="485775"/>
            <a:ext cx="4794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/>
          <p:nvPr/>
        </p:nvCxnSpPr>
        <p:spPr bwMode="auto">
          <a:xfrm flipV="1">
            <a:off x="577863" y="1600200"/>
            <a:ext cx="2781125" cy="111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29" name="TextBox 9"/>
          <p:cNvSpPr txBox="1">
            <a:spLocks noChangeArrowheads="1"/>
          </p:cNvSpPr>
          <p:nvPr/>
        </p:nvSpPr>
        <p:spPr bwMode="auto">
          <a:xfrm>
            <a:off x="533400" y="1012825"/>
            <a:ext cx="976471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 smtClean="0">
                <a:latin typeface="Comic Sans MS" panose="030F0702030302020204" pitchFamily="66" charset="0"/>
                <a:ea typeface="微软雅黑" panose="020B0503020204020204" pitchFamily="34" charset="-122"/>
              </a:rPr>
              <a:t>团组号申请流程</a:t>
            </a:r>
            <a:endParaRPr lang="zh-CN" altLang="en-US" sz="3000" b="1" dirty="0">
              <a:latin typeface="Comic Sans MS" panose="030F0702030302020204" pitchFamily="66" charset="0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68374" y="1813660"/>
            <a:ext cx="1105058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、发起权限：团组长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/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审批权限：外办相关人员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/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</a:p>
          <a:p>
            <a:pPr indent="457200"/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、由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团组长填写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团组号申请流程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，填写校内团组信息、校外团组信息、校内成员资料、校外成员资料、出访地资料、形成安排、费用基本信息、费用详细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信息；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/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、提交后将信息公示在门户中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/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/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公示五日之后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提交外办相关人员审批；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/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/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、流程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将停留在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&lt;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申请人提交确认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环节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，团组长可以实时监控团组成员的审批状态；与此同时团组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成员将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会收到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此流程提醒，团组成员各自申请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教职工因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公出访流程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审批完成后，团组长方可提交将数据传到外事系统。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5354" y="3635051"/>
            <a:ext cx="6576646" cy="117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927764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5"/>
          <p:cNvSpPr>
            <a:spLocks noChangeArrowheads="1"/>
          </p:cNvSpPr>
          <p:nvPr/>
        </p:nvSpPr>
        <p:spPr bwMode="auto">
          <a:xfrm>
            <a:off x="0" y="1946275"/>
            <a:ext cx="11676063" cy="379095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9219" name="文本框 11"/>
          <p:cNvSpPr>
            <a:spLocks noChangeArrowheads="1"/>
          </p:cNvSpPr>
          <p:nvPr/>
        </p:nvSpPr>
        <p:spPr bwMode="auto">
          <a:xfrm>
            <a:off x="688975" y="2125663"/>
            <a:ext cx="8085868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US" altLang="zh-CN" sz="5400" b="1" dirty="0" smtClean="0">
                <a:solidFill>
                  <a:srgbClr val="F4F4F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egoe UI" pitchFamily="34" charset="0"/>
              </a:rPr>
              <a:t>STEP TOW</a:t>
            </a:r>
          </a:p>
          <a:p>
            <a:pPr>
              <a:buFont typeface="Arial" charset="0"/>
              <a:buNone/>
              <a:defRPr/>
            </a:pPr>
            <a:endParaRPr lang="en-US" altLang="zh-CN" sz="5400" b="1" dirty="0">
              <a:solidFill>
                <a:srgbClr val="F4F4F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egoe UI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zh-CN" altLang="en-US" sz="3000" b="1" dirty="0" smtClean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  <a:sym typeface="Segoe UI" pitchFamily="34" charset="0"/>
              </a:rPr>
              <a:t>                                       教职工因公出访流程</a:t>
            </a:r>
            <a:endParaRPr lang="en-US" altLang="zh-CN" sz="30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egoe UI" pitchFamily="34" charset="0"/>
            </a:endParaRPr>
          </a:p>
        </p:txBody>
      </p:sp>
      <p:grpSp>
        <p:nvGrpSpPr>
          <p:cNvPr id="4100" name="组合 15"/>
          <p:cNvGrpSpPr>
            <a:grpSpLocks/>
          </p:cNvGrpSpPr>
          <p:nvPr/>
        </p:nvGrpSpPr>
        <p:grpSpPr bwMode="auto">
          <a:xfrm>
            <a:off x="6815138" y="4748213"/>
            <a:ext cx="4243387" cy="1219200"/>
            <a:chOff x="0" y="0"/>
            <a:chExt cx="4242816" cy="1219200"/>
          </a:xfrm>
        </p:grpSpPr>
        <p:sp>
          <p:nvSpPr>
            <p:cNvPr id="4109" name="等腰三角形 12"/>
            <p:cNvSpPr>
              <a:spLocks noChangeArrowheads="1"/>
            </p:cNvSpPr>
            <p:nvPr/>
          </p:nvSpPr>
          <p:spPr bwMode="auto">
            <a:xfrm>
              <a:off x="0" y="0"/>
              <a:ext cx="1414272" cy="121920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4110" name="等腰三角形 13"/>
            <p:cNvSpPr>
              <a:spLocks noChangeArrowheads="1"/>
            </p:cNvSpPr>
            <p:nvPr/>
          </p:nvSpPr>
          <p:spPr bwMode="auto">
            <a:xfrm>
              <a:off x="1414272" y="0"/>
              <a:ext cx="1414272" cy="121920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4111" name="等腰三角形 14"/>
            <p:cNvSpPr>
              <a:spLocks noChangeArrowheads="1"/>
            </p:cNvSpPr>
            <p:nvPr/>
          </p:nvSpPr>
          <p:spPr bwMode="auto">
            <a:xfrm>
              <a:off x="2828544" y="0"/>
              <a:ext cx="1414272" cy="121920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grpSp>
        <p:nvGrpSpPr>
          <p:cNvPr id="4101" name="组合 121"/>
          <p:cNvGrpSpPr>
            <a:grpSpLocks/>
          </p:cNvGrpSpPr>
          <p:nvPr/>
        </p:nvGrpSpPr>
        <p:grpSpPr bwMode="auto">
          <a:xfrm>
            <a:off x="6815138" y="5005388"/>
            <a:ext cx="4243387" cy="1219200"/>
            <a:chOff x="0" y="0"/>
            <a:chExt cx="4242816" cy="1219200"/>
          </a:xfrm>
        </p:grpSpPr>
        <p:sp>
          <p:nvSpPr>
            <p:cNvPr id="4106" name="等腰三角形 122"/>
            <p:cNvSpPr>
              <a:spLocks noChangeArrowheads="1"/>
            </p:cNvSpPr>
            <p:nvPr/>
          </p:nvSpPr>
          <p:spPr bwMode="auto">
            <a:xfrm>
              <a:off x="0" y="0"/>
              <a:ext cx="1414272" cy="121920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4107" name="等腰三角形 123"/>
            <p:cNvSpPr>
              <a:spLocks noChangeArrowheads="1"/>
            </p:cNvSpPr>
            <p:nvPr/>
          </p:nvSpPr>
          <p:spPr bwMode="auto">
            <a:xfrm>
              <a:off x="1414272" y="0"/>
              <a:ext cx="1414272" cy="121920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4108" name="等腰三角形 124"/>
            <p:cNvSpPr>
              <a:spLocks noChangeArrowheads="1"/>
            </p:cNvSpPr>
            <p:nvPr/>
          </p:nvSpPr>
          <p:spPr bwMode="auto">
            <a:xfrm>
              <a:off x="2828544" y="0"/>
              <a:ext cx="1414272" cy="121920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grpSp>
        <p:nvGrpSpPr>
          <p:cNvPr id="4102" name="组合 125"/>
          <p:cNvGrpSpPr>
            <a:grpSpLocks/>
          </p:cNvGrpSpPr>
          <p:nvPr/>
        </p:nvGrpSpPr>
        <p:grpSpPr bwMode="auto">
          <a:xfrm>
            <a:off x="6815138" y="5260975"/>
            <a:ext cx="4243387" cy="1219200"/>
            <a:chOff x="0" y="0"/>
            <a:chExt cx="4242816" cy="1219200"/>
          </a:xfrm>
        </p:grpSpPr>
        <p:sp>
          <p:nvSpPr>
            <p:cNvPr id="4103" name="等腰三角形 126"/>
            <p:cNvSpPr>
              <a:spLocks noChangeArrowheads="1"/>
            </p:cNvSpPr>
            <p:nvPr/>
          </p:nvSpPr>
          <p:spPr bwMode="auto">
            <a:xfrm>
              <a:off x="0" y="0"/>
              <a:ext cx="1414272" cy="121920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4104" name="等腰三角形 127"/>
            <p:cNvSpPr>
              <a:spLocks noChangeArrowheads="1"/>
            </p:cNvSpPr>
            <p:nvPr/>
          </p:nvSpPr>
          <p:spPr bwMode="auto">
            <a:xfrm>
              <a:off x="1414272" y="0"/>
              <a:ext cx="1414272" cy="121920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4105" name="等腰三角形 128"/>
            <p:cNvSpPr>
              <a:spLocks noChangeArrowheads="1"/>
            </p:cNvSpPr>
            <p:nvPr/>
          </p:nvSpPr>
          <p:spPr bwMode="auto">
            <a:xfrm>
              <a:off x="2828544" y="0"/>
              <a:ext cx="1414272" cy="121920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8362384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1"/>
          <p:cNvSpPr>
            <a:spLocks noChangeArrowheads="1"/>
          </p:cNvSpPr>
          <p:nvPr/>
        </p:nvSpPr>
        <p:spPr bwMode="auto">
          <a:xfrm>
            <a:off x="11128375" y="577850"/>
            <a:ext cx="260350" cy="261938"/>
          </a:xfrm>
          <a:prstGeom prst="rect">
            <a:avLst/>
          </a:prstGeom>
          <a:solidFill>
            <a:srgbClr val="E72A2E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1" name="矩形 11"/>
          <p:cNvSpPr>
            <a:spLocks noChangeArrowheads="1"/>
          </p:cNvSpPr>
          <p:nvPr/>
        </p:nvSpPr>
        <p:spPr bwMode="auto">
          <a:xfrm>
            <a:off x="10764838" y="577850"/>
            <a:ext cx="260350" cy="261938"/>
          </a:xfrm>
          <a:prstGeom prst="rect">
            <a:avLst/>
          </a:prstGeom>
          <a:solidFill>
            <a:srgbClr val="E72A2E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2" name="矩形 12"/>
          <p:cNvSpPr>
            <a:spLocks noChangeArrowheads="1"/>
          </p:cNvSpPr>
          <p:nvPr/>
        </p:nvSpPr>
        <p:spPr bwMode="auto">
          <a:xfrm>
            <a:off x="10401300" y="577850"/>
            <a:ext cx="261938" cy="261938"/>
          </a:xfrm>
          <a:prstGeom prst="rect">
            <a:avLst/>
          </a:prstGeom>
          <a:solidFill>
            <a:srgbClr val="E72A2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3" name="矩形 13"/>
          <p:cNvSpPr>
            <a:spLocks noChangeArrowheads="1"/>
          </p:cNvSpPr>
          <p:nvPr/>
        </p:nvSpPr>
        <p:spPr bwMode="auto">
          <a:xfrm>
            <a:off x="10039350" y="577850"/>
            <a:ext cx="260350" cy="261938"/>
          </a:xfrm>
          <a:prstGeom prst="rect">
            <a:avLst/>
          </a:prstGeom>
          <a:solidFill>
            <a:srgbClr val="4B4B4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4" name="矩形 46"/>
          <p:cNvSpPr>
            <a:spLocks noChangeArrowheads="1"/>
          </p:cNvSpPr>
          <p:nvPr/>
        </p:nvSpPr>
        <p:spPr bwMode="auto">
          <a:xfrm>
            <a:off x="0" y="6634163"/>
            <a:ext cx="12192000" cy="223837"/>
          </a:xfrm>
          <a:prstGeom prst="rect">
            <a:avLst/>
          </a:prstGeom>
          <a:solidFill>
            <a:srgbClr val="E72A2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pic>
        <p:nvPicPr>
          <p:cNvPr id="2055" name="图片 27" descr="logo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488" y="485775"/>
            <a:ext cx="4794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58308" y="109368"/>
            <a:ext cx="424073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068388" eaLnBrk="0" hangingPunct="0">
              <a:defRPr/>
            </a:pPr>
            <a:r>
              <a:rPr lang="zh-CN" altLang="en-US" sz="3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ahoma" pitchFamily="34" charset="0"/>
              </a:rPr>
              <a:t>教职工因公出访流程</a:t>
            </a:r>
            <a:endParaRPr lang="en-US" altLang="zh-CN" sz="3000" b="1" dirty="0">
              <a:latin typeface="微软雅黑" panose="020B0503020204020204" pitchFamily="34" charset="-122"/>
              <a:ea typeface="微软雅黑" panose="020B0503020204020204" pitchFamily="34" charset="-122"/>
              <a:cs typeface="Tahoma" pitchFamily="34" charset="0"/>
            </a:endParaRPr>
          </a:p>
        </p:txBody>
      </p:sp>
      <p:cxnSp>
        <p:nvCxnSpPr>
          <p:cNvPr id="18" name="直接连接符 17"/>
          <p:cNvCxnSpPr/>
          <p:nvPr/>
        </p:nvCxnSpPr>
        <p:spPr bwMode="auto">
          <a:xfrm>
            <a:off x="113388" y="705831"/>
            <a:ext cx="2667000" cy="1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87713" y="921871"/>
            <a:ext cx="192349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701163" y="839788"/>
            <a:ext cx="56911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en-US" altLang="zh-CN" sz="2400" dirty="0" smtClean="0"/>
              <a:t>1</a:t>
            </a:r>
            <a:r>
              <a:rPr lang="zh-CN" altLang="en-US" sz="2400" dirty="0" smtClean="0"/>
              <a:t>、由团组长填写</a:t>
            </a:r>
            <a:r>
              <a:rPr lang="en-US" altLang="zh-CN" sz="2400" dirty="0" smtClean="0"/>
              <a:t>【</a:t>
            </a:r>
            <a:r>
              <a:rPr lang="zh-CN" altLang="en-US" sz="2400" dirty="0" smtClean="0"/>
              <a:t>团组号申请流程</a:t>
            </a:r>
            <a:r>
              <a:rPr lang="en-US" altLang="zh-CN" sz="2400" dirty="0" smtClean="0"/>
              <a:t>】</a:t>
            </a:r>
            <a:r>
              <a:rPr lang="zh-CN" altLang="en-US" sz="2400" dirty="0" smtClean="0"/>
              <a:t>，填写校内团组信息、校外团组信息、校内成员资料、校外成员资料、出访地资料、形成安排、费用基本信息、费用详细信息。</a:t>
            </a:r>
            <a:endParaRPr lang="en-US" altLang="zh-CN" sz="2400" dirty="0" smtClean="0"/>
          </a:p>
          <a:p>
            <a:pPr indent="457200"/>
            <a:r>
              <a:rPr lang="en-US" altLang="zh-CN" sz="2400" dirty="0" smtClean="0"/>
              <a:t>2</a:t>
            </a:r>
            <a:r>
              <a:rPr lang="zh-CN" altLang="en-US" sz="2400" dirty="0" smtClean="0"/>
              <a:t>、提交审批，流程将停留在</a:t>
            </a:r>
            <a:r>
              <a:rPr lang="en-US" altLang="zh-CN" sz="2400" dirty="0"/>
              <a:t>&lt;</a:t>
            </a:r>
            <a:r>
              <a:rPr lang="zh-CN" altLang="en-US" sz="2400" dirty="0" smtClean="0"/>
              <a:t>申请人提交确认</a:t>
            </a:r>
            <a:r>
              <a:rPr lang="en-US" altLang="zh-CN" sz="2400" dirty="0" smtClean="0"/>
              <a:t>&gt;</a:t>
            </a:r>
            <a:r>
              <a:rPr lang="zh-CN" altLang="en-US" sz="2400" dirty="0" smtClean="0"/>
              <a:t>环节，此时团组成员将会受到此流程提醒，团组成员各自申请</a:t>
            </a:r>
            <a:r>
              <a:rPr lang="en-US" altLang="zh-CN" sz="2400" dirty="0" smtClean="0"/>
              <a:t>【</a:t>
            </a:r>
            <a:r>
              <a:rPr lang="zh-CN" altLang="en-US" sz="2400" dirty="0" smtClean="0"/>
              <a:t>教职工因公出国流程</a:t>
            </a:r>
            <a:r>
              <a:rPr lang="en-US" altLang="zh-CN" sz="2400" dirty="0" smtClean="0"/>
              <a:t>】</a:t>
            </a:r>
            <a:r>
              <a:rPr lang="zh-CN" altLang="en-US" sz="2400" dirty="0" smtClean="0"/>
              <a:t>审批完成后，团组长方可提交将数据传到外事系统。</a:t>
            </a:r>
            <a:endParaRPr lang="en-US" altLang="zh-CN" sz="2400" dirty="0" smtClean="0"/>
          </a:p>
          <a:p>
            <a:pPr indent="457200"/>
            <a:endParaRPr lang="en-US" altLang="zh-CN" sz="2400" dirty="0" smtClean="0"/>
          </a:p>
          <a:p>
            <a:pPr indent="457200"/>
            <a:endParaRPr lang="zh-CN" altLang="en-US" sz="24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9548" y="0"/>
            <a:ext cx="5572452" cy="9390614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9700312" y="538114"/>
            <a:ext cx="872439" cy="3837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852271"/>
            <a:ext cx="6598974" cy="559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43860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1"/>
          <p:cNvSpPr>
            <a:spLocks noChangeArrowheads="1"/>
          </p:cNvSpPr>
          <p:nvPr/>
        </p:nvSpPr>
        <p:spPr bwMode="auto">
          <a:xfrm>
            <a:off x="11128375" y="577850"/>
            <a:ext cx="260350" cy="261938"/>
          </a:xfrm>
          <a:prstGeom prst="rect">
            <a:avLst/>
          </a:prstGeom>
          <a:solidFill>
            <a:srgbClr val="E72A2E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1" name="矩形 11"/>
          <p:cNvSpPr>
            <a:spLocks noChangeArrowheads="1"/>
          </p:cNvSpPr>
          <p:nvPr/>
        </p:nvSpPr>
        <p:spPr bwMode="auto">
          <a:xfrm>
            <a:off x="10764838" y="577850"/>
            <a:ext cx="260350" cy="261938"/>
          </a:xfrm>
          <a:prstGeom prst="rect">
            <a:avLst/>
          </a:prstGeom>
          <a:solidFill>
            <a:srgbClr val="E72A2E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2" name="矩形 12"/>
          <p:cNvSpPr>
            <a:spLocks noChangeArrowheads="1"/>
          </p:cNvSpPr>
          <p:nvPr/>
        </p:nvSpPr>
        <p:spPr bwMode="auto">
          <a:xfrm>
            <a:off x="10401300" y="577850"/>
            <a:ext cx="261938" cy="261938"/>
          </a:xfrm>
          <a:prstGeom prst="rect">
            <a:avLst/>
          </a:prstGeom>
          <a:solidFill>
            <a:srgbClr val="E72A2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3" name="矩形 13"/>
          <p:cNvSpPr>
            <a:spLocks noChangeArrowheads="1"/>
          </p:cNvSpPr>
          <p:nvPr/>
        </p:nvSpPr>
        <p:spPr bwMode="auto">
          <a:xfrm>
            <a:off x="10039350" y="577850"/>
            <a:ext cx="260350" cy="261938"/>
          </a:xfrm>
          <a:prstGeom prst="rect">
            <a:avLst/>
          </a:prstGeom>
          <a:solidFill>
            <a:srgbClr val="4B4B4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4" name="矩形 46"/>
          <p:cNvSpPr>
            <a:spLocks noChangeArrowheads="1"/>
          </p:cNvSpPr>
          <p:nvPr/>
        </p:nvSpPr>
        <p:spPr bwMode="auto">
          <a:xfrm>
            <a:off x="0" y="6634163"/>
            <a:ext cx="12192000" cy="223837"/>
          </a:xfrm>
          <a:prstGeom prst="rect">
            <a:avLst/>
          </a:prstGeom>
          <a:solidFill>
            <a:srgbClr val="E72A2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pic>
        <p:nvPicPr>
          <p:cNvPr id="2055" name="图片 27" descr="logo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488" y="485775"/>
            <a:ext cx="4794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58869" y="104103"/>
            <a:ext cx="73042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068388" eaLnBrk="0" hangingPunct="0">
              <a:defRPr/>
            </a:pPr>
            <a:r>
              <a:rPr lang="zh-CN" altLang="en-US" sz="3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ahoma" pitchFamily="34" charset="0"/>
              </a:rPr>
              <a:t>教职工因公出访流程</a:t>
            </a:r>
            <a:endParaRPr lang="en-US" altLang="zh-CN" sz="3000" b="1" dirty="0">
              <a:latin typeface="微软雅黑" panose="020B0503020204020204" pitchFamily="34" charset="-122"/>
              <a:ea typeface="微软雅黑" panose="020B0503020204020204" pitchFamily="34" charset="-122"/>
              <a:cs typeface="Tahoma" pitchFamily="34" charset="0"/>
            </a:endParaRPr>
          </a:p>
        </p:txBody>
      </p:sp>
      <p:cxnSp>
        <p:nvCxnSpPr>
          <p:cNvPr id="18" name="直接连接符 17"/>
          <p:cNvCxnSpPr/>
          <p:nvPr/>
        </p:nvCxnSpPr>
        <p:spPr bwMode="auto">
          <a:xfrm>
            <a:off x="113388" y="705831"/>
            <a:ext cx="2667000" cy="1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87713" y="921871"/>
            <a:ext cx="192349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71500" y="2149580"/>
            <a:ext cx="113029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、团组长填写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团组号申请流程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后，流程会停在团组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&lt;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申请人提交确认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环节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，此时可以随时监控到团组成员的审批状态，并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抄送给团组成员。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/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/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、团组成员接收到团组号申请流程，各自进行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教职工因公出访流程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申请，点击“选择团组号”按钮，可以选择已经审批过的团组号，并带出相关团组信息。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在此基础上各自完善个人信息，提交进行审批。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/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/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、所有团组成员审批完后，团组长将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团组号申请流程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进行提交，将信息推送到外事系统。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/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/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7663" y="944730"/>
            <a:ext cx="6786837" cy="121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86940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547</Words>
  <Application>Microsoft Office PowerPoint</Application>
  <PresentationFormat>宽屏</PresentationFormat>
  <Paragraphs>48</Paragraphs>
  <Slides>11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Calibri Light</vt:lpstr>
      <vt:lpstr>Comic Sans MS</vt:lpstr>
      <vt:lpstr>Segoe UI</vt:lpstr>
      <vt:lpstr>Tahoma</vt:lpstr>
      <vt:lpstr>Office 主题</vt:lpstr>
      <vt:lpstr>Visio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薛步乐</dc:creator>
  <cp:lastModifiedBy>MrAbner</cp:lastModifiedBy>
  <cp:revision>64</cp:revision>
  <dcterms:created xsi:type="dcterms:W3CDTF">2016-05-18T13:18:32Z</dcterms:created>
  <dcterms:modified xsi:type="dcterms:W3CDTF">2016-08-23T03:54:19Z</dcterms:modified>
</cp:coreProperties>
</file>